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5143500" cx="9144000"/>
  <p:notesSz cx="6858000" cy="9144000"/>
  <p:embeddedFontLst>
    <p:embeddedFont>
      <p:font typeface="Raleway"/>
      <p:regular r:id="rId49"/>
      <p:bold r:id="rId50"/>
      <p:italic r:id="rId51"/>
      <p:boldItalic r:id="rId52"/>
    </p:embeddedFont>
    <p:embeddedFont>
      <p:font typeface="Roboto"/>
      <p:regular r:id="rId53"/>
      <p:bold r:id="rId54"/>
      <p:italic r:id="rId55"/>
      <p:boldItalic r:id="rId56"/>
    </p:embeddedFont>
    <p:embeddedFont>
      <p:font typeface="Cairo"/>
      <p:regular r:id="rId57"/>
      <p:bold r:id="rId58"/>
    </p:embeddedFont>
    <p:embeddedFont>
      <p:font typeface="Space Grotesk Medium"/>
      <p:regular r:id="rId59"/>
      <p:bold r:id="rId60"/>
    </p:embeddedFont>
    <p:embeddedFont>
      <p:font typeface="PT Sans"/>
      <p:regular r:id="rId61"/>
      <p:bold r:id="rId62"/>
      <p:italic r:id="rId63"/>
      <p:boldItalic r:id="rId64"/>
    </p:embeddedFont>
    <p:embeddedFont>
      <p:font typeface="Space Grotesk"/>
      <p:regular r:id="rId65"/>
      <p:bold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Ralew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PTSans-bold.fntdata"/><Relationship Id="rId61" Type="http://schemas.openxmlformats.org/officeDocument/2006/relationships/font" Target="fonts/PTSans-regular.fntdata"/><Relationship Id="rId20" Type="http://schemas.openxmlformats.org/officeDocument/2006/relationships/slide" Target="slides/slide16.xml"/><Relationship Id="rId64" Type="http://schemas.openxmlformats.org/officeDocument/2006/relationships/font" Target="fonts/PTSans-boldItalic.fntdata"/><Relationship Id="rId63" Type="http://schemas.openxmlformats.org/officeDocument/2006/relationships/font" Target="fonts/PTSans-italic.fntdata"/><Relationship Id="rId22" Type="http://schemas.openxmlformats.org/officeDocument/2006/relationships/slide" Target="slides/slide18.xml"/><Relationship Id="rId66" Type="http://schemas.openxmlformats.org/officeDocument/2006/relationships/font" Target="fonts/SpaceGrotesk-bold.fntdata"/><Relationship Id="rId21" Type="http://schemas.openxmlformats.org/officeDocument/2006/relationships/slide" Target="slides/slide17.xml"/><Relationship Id="rId65" Type="http://schemas.openxmlformats.org/officeDocument/2006/relationships/font" Target="fonts/SpaceGrotesk-regular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SpaceGroteskMedium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aleway-italic.fntdata"/><Relationship Id="rId50" Type="http://schemas.openxmlformats.org/officeDocument/2006/relationships/font" Target="fonts/Raleway-bold.fntdata"/><Relationship Id="rId53" Type="http://schemas.openxmlformats.org/officeDocument/2006/relationships/font" Target="fonts/Roboto-regular.fntdata"/><Relationship Id="rId52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55" Type="http://schemas.openxmlformats.org/officeDocument/2006/relationships/font" Target="fonts/Roboto-italic.fntdata"/><Relationship Id="rId10" Type="http://schemas.openxmlformats.org/officeDocument/2006/relationships/slide" Target="slides/slide6.xml"/><Relationship Id="rId54" Type="http://schemas.openxmlformats.org/officeDocument/2006/relationships/font" Target="fonts/Roboto-bold.fntdata"/><Relationship Id="rId13" Type="http://schemas.openxmlformats.org/officeDocument/2006/relationships/slide" Target="slides/slide9.xml"/><Relationship Id="rId57" Type="http://schemas.openxmlformats.org/officeDocument/2006/relationships/font" Target="fonts/Cairo-regular.fntdata"/><Relationship Id="rId12" Type="http://schemas.openxmlformats.org/officeDocument/2006/relationships/slide" Target="slides/slide8.xml"/><Relationship Id="rId56" Type="http://schemas.openxmlformats.org/officeDocument/2006/relationships/font" Target="fonts/Roboto-boldItalic.fntdata"/><Relationship Id="rId15" Type="http://schemas.openxmlformats.org/officeDocument/2006/relationships/slide" Target="slides/slide11.xml"/><Relationship Id="rId59" Type="http://schemas.openxmlformats.org/officeDocument/2006/relationships/font" Target="fonts/SpaceGroteskMedium-regular.fntdata"/><Relationship Id="rId14" Type="http://schemas.openxmlformats.org/officeDocument/2006/relationships/slide" Target="slides/slide10.xml"/><Relationship Id="rId58" Type="http://schemas.openxmlformats.org/officeDocument/2006/relationships/font" Target="fonts/Cairo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50.png>
</file>

<file path=ppt/media/image51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ab7e37911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ab7e37911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ab7e37911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ab7e37911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ab7e37911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ab7e37911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ab7e37911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ab7e37911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ab7e379117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ab7e379117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ab7e37911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ab7e37911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ab7e37911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ab7e37911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ab7e37911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ab7e37911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ab7e379117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ab7e379117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ab7e379117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ab7e379117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ab7e379117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ab7e379117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ab7e379117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ab7e379117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ab7e379117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ab7e379117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ab7e379117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ab7e379117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ab7e379117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ab7e379117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ab7e37911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ab7e37911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ee73a9d3d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ee73a9d3d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ee73a9d3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ee73a9d3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e73a9d3d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e73a9d3d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ee73a9d3d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ee73a9d3d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ab7e379117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ab7e379117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ee73a9d3d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ee73a9d3d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ee73a9d3d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ee73a9d3d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e73a9d3d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e73a9d3d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ee73a9d3d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ee73a9d3d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ee73a9d3d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ee73a9d3d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ee73a9d3d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ee73a9d3d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ee73a9d3d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ee73a9d3d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acf76ff4f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acf76ff4f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ac1f879f3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ac1f879f3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ac69a0e90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ac69a0e90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ab7e3791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ab7e3791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acf76ff4f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acf76ff4f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acf76ff4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acf76ff4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ab7e379117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ab7e37911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ab7e37911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ab7e37911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ac69a0e90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ac69a0e90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b7e379117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b7e379117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b7e379117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b7e379117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ab7e37911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ab7e37911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ab7e37911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ab7e37911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2205375"/>
            <a:ext cx="5257800" cy="16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2411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885650"/>
            <a:ext cx="3690600" cy="4686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4076350" y="2296400"/>
            <a:ext cx="3843300" cy="108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4076350" y="3426700"/>
            <a:ext cx="38433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88" name="Google Shape;8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hasCustomPrompt="1" idx="2" type="title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3" type="title"/>
          </p:nvPr>
        </p:nvSpPr>
        <p:spPr>
          <a:xfrm>
            <a:off x="720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5" type="title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6" type="title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7" type="title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720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subTitle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9" type="subTitle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3" type="subTitle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4" type="subTitle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5" type="subTitle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104" name="Google Shape;104;p13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05" name="Google Shape;105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Google Shape;107;p13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08" name="Google Shape;108;p13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15" name="Google Shape;115;p1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20" name="Google Shape;120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2" name="Google Shape;122;p1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23" name="Google Shape;123;p1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5"/>
          <p:cNvSpPr txBox="1"/>
          <p:nvPr>
            <p:ph type="title"/>
          </p:nvPr>
        </p:nvSpPr>
        <p:spPr>
          <a:xfrm>
            <a:off x="3889175" y="1000050"/>
            <a:ext cx="3205500" cy="10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" type="subTitle"/>
          </p:nvPr>
        </p:nvSpPr>
        <p:spPr>
          <a:xfrm>
            <a:off x="3889175" y="2131950"/>
            <a:ext cx="4185300" cy="20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6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29" name="Google Shape;129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16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32" name="Google Shape;132;p1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6"/>
          <p:cNvSpPr txBox="1"/>
          <p:nvPr>
            <p:ph type="title"/>
          </p:nvPr>
        </p:nvSpPr>
        <p:spPr>
          <a:xfrm>
            <a:off x="713225" y="707075"/>
            <a:ext cx="2345400" cy="9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713225" y="1606775"/>
            <a:ext cx="2345400" cy="11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16"/>
          <p:cNvSpPr/>
          <p:nvPr>
            <p:ph idx="2" type="pic"/>
          </p:nvPr>
        </p:nvSpPr>
        <p:spPr>
          <a:xfrm>
            <a:off x="5588500" y="539500"/>
            <a:ext cx="2801100" cy="4064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7" name="Google Shape;137;p16"/>
          <p:cNvSpPr/>
          <p:nvPr>
            <p:ph idx="3" type="pic"/>
          </p:nvPr>
        </p:nvSpPr>
        <p:spPr>
          <a:xfrm>
            <a:off x="3171450" y="539500"/>
            <a:ext cx="2304300" cy="2285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8" name="Google Shape;138;p16"/>
          <p:cNvSpPr/>
          <p:nvPr>
            <p:ph idx="4" type="pic"/>
          </p:nvPr>
        </p:nvSpPr>
        <p:spPr>
          <a:xfrm>
            <a:off x="317145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9" name="Google Shape;139;p16"/>
          <p:cNvSpPr/>
          <p:nvPr>
            <p:ph idx="5" type="pic"/>
          </p:nvPr>
        </p:nvSpPr>
        <p:spPr>
          <a:xfrm>
            <a:off x="75440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7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42" name="Google Shape;142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7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45" name="Google Shape;145;p1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1" type="subTitle"/>
          </p:nvPr>
        </p:nvSpPr>
        <p:spPr>
          <a:xfrm>
            <a:off x="719975" y="1164450"/>
            <a:ext cx="3748800" cy="11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3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8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51" name="Google Shape;151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3" name="Google Shape;153;p18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54" name="Google Shape;154;p1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719975" y="1393800"/>
            <a:ext cx="50154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60" name="Google Shape;160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2" name="Google Shape;162;p19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63" name="Google Shape;163;p1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865525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2" type="subTitle"/>
          </p:nvPr>
        </p:nvSpPr>
        <p:spPr>
          <a:xfrm>
            <a:off x="3433873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3" type="subTitle"/>
          </p:nvPr>
        </p:nvSpPr>
        <p:spPr>
          <a:xfrm>
            <a:off x="6002228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4" type="subTitle"/>
          </p:nvPr>
        </p:nvSpPr>
        <p:spPr>
          <a:xfrm>
            <a:off x="865525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5" type="subTitle"/>
          </p:nvPr>
        </p:nvSpPr>
        <p:spPr>
          <a:xfrm>
            <a:off x="3433878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6" type="subTitle"/>
          </p:nvPr>
        </p:nvSpPr>
        <p:spPr>
          <a:xfrm>
            <a:off x="6002231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74" name="Google Shape;174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6" name="Google Shape;176;p20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77" name="Google Shape;177;p2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1" type="subTitle"/>
          </p:nvPr>
        </p:nvSpPr>
        <p:spPr>
          <a:xfrm>
            <a:off x="1225674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2" type="subTitle"/>
          </p:nvPr>
        </p:nvSpPr>
        <p:spPr>
          <a:xfrm>
            <a:off x="5052125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3" type="subTitle"/>
          </p:nvPr>
        </p:nvSpPr>
        <p:spPr>
          <a:xfrm>
            <a:off x="1225674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4" type="subTitle"/>
          </p:nvPr>
        </p:nvSpPr>
        <p:spPr>
          <a:xfrm>
            <a:off x="5052125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5" type="subTitle"/>
          </p:nvPr>
        </p:nvSpPr>
        <p:spPr>
          <a:xfrm>
            <a:off x="1225675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6" type="subTitle"/>
          </p:nvPr>
        </p:nvSpPr>
        <p:spPr>
          <a:xfrm>
            <a:off x="1225675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7" type="subTitle"/>
          </p:nvPr>
        </p:nvSpPr>
        <p:spPr>
          <a:xfrm>
            <a:off x="5052099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7" name="Google Shape;187;p20"/>
          <p:cNvSpPr txBox="1"/>
          <p:nvPr>
            <p:ph idx="8" type="subTitle"/>
          </p:nvPr>
        </p:nvSpPr>
        <p:spPr>
          <a:xfrm>
            <a:off x="5052099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1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90" name="Google Shape;190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21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93" name="Google Shape;193;p21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" name="Google Shape;196;p21"/>
          <p:cNvSpPr txBox="1"/>
          <p:nvPr>
            <p:ph idx="1" type="subTitle"/>
          </p:nvPr>
        </p:nvSpPr>
        <p:spPr>
          <a:xfrm>
            <a:off x="11620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21"/>
          <p:cNvSpPr txBox="1"/>
          <p:nvPr>
            <p:ph idx="2" type="subTitle"/>
          </p:nvPr>
        </p:nvSpPr>
        <p:spPr>
          <a:xfrm>
            <a:off x="3782975" y="1656925"/>
            <a:ext cx="1972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3" type="subTitle"/>
          </p:nvPr>
        </p:nvSpPr>
        <p:spPr>
          <a:xfrm>
            <a:off x="11620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21"/>
          <p:cNvSpPr txBox="1"/>
          <p:nvPr>
            <p:ph idx="4" type="subTitle"/>
          </p:nvPr>
        </p:nvSpPr>
        <p:spPr>
          <a:xfrm>
            <a:off x="378297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21"/>
          <p:cNvSpPr txBox="1"/>
          <p:nvPr>
            <p:ph idx="5" type="subTitle"/>
          </p:nvPr>
        </p:nvSpPr>
        <p:spPr>
          <a:xfrm>
            <a:off x="64039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6" type="subTitle"/>
          </p:nvPr>
        </p:nvSpPr>
        <p:spPr>
          <a:xfrm>
            <a:off x="64039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7" type="subTitle"/>
          </p:nvPr>
        </p:nvSpPr>
        <p:spPr>
          <a:xfrm>
            <a:off x="1162025" y="1359241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3" name="Google Shape;203;p21"/>
          <p:cNvSpPr txBox="1"/>
          <p:nvPr>
            <p:ph idx="8" type="subTitle"/>
          </p:nvPr>
        </p:nvSpPr>
        <p:spPr>
          <a:xfrm>
            <a:off x="3782975" y="1359241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4" name="Google Shape;204;p21"/>
          <p:cNvSpPr txBox="1"/>
          <p:nvPr>
            <p:ph idx="9" type="subTitle"/>
          </p:nvPr>
        </p:nvSpPr>
        <p:spPr>
          <a:xfrm>
            <a:off x="6403925" y="1359241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5" name="Google Shape;205;p21"/>
          <p:cNvSpPr txBox="1"/>
          <p:nvPr>
            <p:ph idx="13" type="subTitle"/>
          </p:nvPr>
        </p:nvSpPr>
        <p:spPr>
          <a:xfrm>
            <a:off x="1162025" y="3086317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14" type="subTitle"/>
          </p:nvPr>
        </p:nvSpPr>
        <p:spPr>
          <a:xfrm>
            <a:off x="3782975" y="3086317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idx="15" type="subTitle"/>
          </p:nvPr>
        </p:nvSpPr>
        <p:spPr>
          <a:xfrm>
            <a:off x="6403925" y="3086317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hasCustomPrompt="1" type="title"/>
          </p:nvPr>
        </p:nvSpPr>
        <p:spPr>
          <a:xfrm>
            <a:off x="1200575" y="2266166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/>
          <p:nvPr>
            <p:ph idx="1" type="subTitle"/>
          </p:nvPr>
        </p:nvSpPr>
        <p:spPr>
          <a:xfrm>
            <a:off x="1200575" y="2948884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hasCustomPrompt="1" idx="2" type="title"/>
          </p:nvPr>
        </p:nvSpPr>
        <p:spPr>
          <a:xfrm>
            <a:off x="1200575" y="977950"/>
            <a:ext cx="2739300" cy="666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2" name="Google Shape;212;p22"/>
          <p:cNvSpPr txBox="1"/>
          <p:nvPr>
            <p:ph idx="3" type="subTitle"/>
          </p:nvPr>
        </p:nvSpPr>
        <p:spPr>
          <a:xfrm>
            <a:off x="1200575" y="1669422"/>
            <a:ext cx="27393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hasCustomPrompt="1" idx="4" type="title"/>
          </p:nvPr>
        </p:nvSpPr>
        <p:spPr>
          <a:xfrm>
            <a:off x="1200575" y="3555582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4" name="Google Shape;214;p22"/>
          <p:cNvSpPr txBox="1"/>
          <p:nvPr>
            <p:ph idx="5" type="subTitle"/>
          </p:nvPr>
        </p:nvSpPr>
        <p:spPr>
          <a:xfrm>
            <a:off x="1200575" y="4238300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pic>
        <p:nvPicPr>
          <p:cNvPr id="215" name="Google Shape;21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713225" y="747263"/>
            <a:ext cx="3281700" cy="9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" type="subTitle"/>
          </p:nvPr>
        </p:nvSpPr>
        <p:spPr>
          <a:xfrm>
            <a:off x="713225" y="1584449"/>
            <a:ext cx="32817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19" name="Google Shape;21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713225" y="3410538"/>
            <a:ext cx="32787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endParaRPr b="1" sz="1000" u="sng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23" name="Google Shape;223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5" name="Google Shape;225;p24"/>
          <p:cNvGrpSpPr/>
          <p:nvPr/>
        </p:nvGrpSpPr>
        <p:grpSpPr>
          <a:xfrm rot="756538">
            <a:off x="-1069833" y="-1842572"/>
            <a:ext cx="4574157" cy="3479412"/>
            <a:chOff x="1522650" y="1117750"/>
            <a:chExt cx="4574075" cy="3479350"/>
          </a:xfrm>
        </p:grpSpPr>
        <p:sp>
          <p:nvSpPr>
            <p:cNvPr id="226" name="Google Shape;226;p2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5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30" name="Google Shape;230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2" name="Google Shape;232;p25"/>
          <p:cNvGrpSpPr/>
          <p:nvPr/>
        </p:nvGrpSpPr>
        <p:grpSpPr>
          <a:xfrm>
            <a:off x="-1845124" y="-2180828"/>
            <a:ext cx="12652562" cy="9877041"/>
            <a:chOff x="-1845124" y="-2180828"/>
            <a:chExt cx="12652562" cy="9877041"/>
          </a:xfrm>
        </p:grpSpPr>
        <p:grpSp>
          <p:nvGrpSpPr>
            <p:cNvPr id="233" name="Google Shape;233;p25"/>
            <p:cNvGrpSpPr/>
            <p:nvPr/>
          </p:nvGrpSpPr>
          <p:grpSpPr>
            <a:xfrm>
              <a:off x="-1845124" y="-2180828"/>
              <a:ext cx="4574075" cy="3479350"/>
              <a:chOff x="1522650" y="1117750"/>
              <a:chExt cx="4574075" cy="347935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25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237" name="Google Shape;237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8" name="Google Shape;1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090229"/>
            <a:ext cx="7704000" cy="3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" name="Google Shape;22;p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23" name="Google Shape;23;p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11639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808050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1808050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911639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1" name="Google Shape;31;p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32" name="Google Shape;32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" name="Google Shape;34;p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35" name="Google Shape;35;p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" name="Google Shape;39;p6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40" name="Google Shape;4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oogle Shape;42;p6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43" name="Google Shape;43;p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11975" y="829350"/>
            <a:ext cx="3993300" cy="9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811975" y="1878550"/>
            <a:ext cx="39933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8" name="Google Shape;48;p7"/>
          <p:cNvSpPr/>
          <p:nvPr>
            <p:ph idx="2" type="pic"/>
          </p:nvPr>
        </p:nvSpPr>
        <p:spPr>
          <a:xfrm>
            <a:off x="5088475" y="770400"/>
            <a:ext cx="3081600" cy="3602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49" name="Google Shape;49;p7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50" name="Google Shape;50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" name="Google Shape;52;p7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53" name="Google Shape;53;p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0" y="0"/>
            <a:ext cx="9143991" cy="5143500"/>
            <a:chOff x="10" y="0"/>
            <a:chExt cx="9143991" cy="5143500"/>
          </a:xfrm>
        </p:grpSpPr>
        <p:pic>
          <p:nvPicPr>
            <p:cNvPr id="57" name="Google Shape;57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416200" y="2886625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9" name="Google Shape;59;p8"/>
          <p:cNvGrpSpPr/>
          <p:nvPr/>
        </p:nvGrpSpPr>
        <p:grpSpPr>
          <a:xfrm rot="756538">
            <a:off x="5159567" y="-1927047"/>
            <a:ext cx="4574157" cy="3479412"/>
            <a:chOff x="1522650" y="1117750"/>
            <a:chExt cx="4574075" cy="3479350"/>
          </a:xfrm>
        </p:grpSpPr>
        <p:sp>
          <p:nvSpPr>
            <p:cNvPr id="60" name="Google Shape;60;p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8"/>
          <p:cNvSpPr txBox="1"/>
          <p:nvPr>
            <p:ph type="title"/>
          </p:nvPr>
        </p:nvSpPr>
        <p:spPr>
          <a:xfrm>
            <a:off x="3830000" y="17164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9"/>
          <p:cNvGrpSpPr/>
          <p:nvPr/>
        </p:nvGrpSpPr>
        <p:grpSpPr>
          <a:xfrm rot="756538">
            <a:off x="-714808" y="-2409347"/>
            <a:ext cx="4574157" cy="3479412"/>
            <a:chOff x="1522650" y="1117750"/>
            <a:chExt cx="4574075" cy="3479350"/>
          </a:xfrm>
        </p:grpSpPr>
        <p:sp>
          <p:nvSpPr>
            <p:cNvPr id="65" name="Google Shape;65;p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68" name="Google Shape;68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9"/>
          <p:cNvSpPr txBox="1"/>
          <p:nvPr>
            <p:ph type="title"/>
          </p:nvPr>
        </p:nvSpPr>
        <p:spPr>
          <a:xfrm>
            <a:off x="713225" y="15289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713225" y="3640050"/>
            <a:ext cx="48729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720000" y="4014450"/>
            <a:ext cx="57132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" name="Google Shape;75;p1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76" name="Google Shape;7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oogle Shape;78;p10"/>
          <p:cNvGrpSpPr/>
          <p:nvPr/>
        </p:nvGrpSpPr>
        <p:grpSpPr>
          <a:xfrm>
            <a:off x="-896231" y="-2525369"/>
            <a:ext cx="11703669" cy="10221582"/>
            <a:chOff x="-896231" y="-2525369"/>
            <a:chExt cx="11703669" cy="10221582"/>
          </a:xfrm>
        </p:grpSpPr>
        <p:grpSp>
          <p:nvGrpSpPr>
            <p:cNvPr id="79" name="Google Shape;79;p10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80" name="Google Shape;80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10"/>
            <p:cNvGrpSpPr/>
            <p:nvPr/>
          </p:nvGrpSpPr>
          <p:grpSpPr>
            <a:xfrm>
              <a:off x="-896231" y="-2525369"/>
              <a:ext cx="4573618" cy="3479002"/>
              <a:chOff x="1522650" y="1117750"/>
              <a:chExt cx="4574075" cy="3479350"/>
            </a:xfrm>
          </p:grpSpPr>
          <p:sp>
            <p:nvSpPr>
              <p:cNvPr id="83" name="Google Shape;83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3.png"/><Relationship Id="rId4" Type="http://schemas.openxmlformats.org/officeDocument/2006/relationships/image" Target="../media/image5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Relationship Id="rId4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5.png"/><Relationship Id="rId4" Type="http://schemas.openxmlformats.org/officeDocument/2006/relationships/image" Target="../media/image5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5.png"/><Relationship Id="rId4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Relationship Id="rId4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png"/><Relationship Id="rId4" Type="http://schemas.openxmlformats.org/officeDocument/2006/relationships/image" Target="../media/image3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png"/><Relationship Id="rId4" Type="http://schemas.openxmlformats.org/officeDocument/2006/relationships/image" Target="../media/image41.png"/><Relationship Id="rId5" Type="http://schemas.openxmlformats.org/officeDocument/2006/relationships/image" Target="../media/image37.png"/><Relationship Id="rId6" Type="http://schemas.openxmlformats.org/officeDocument/2006/relationships/image" Target="../media/image50.png"/><Relationship Id="rId7" Type="http://schemas.openxmlformats.org/officeDocument/2006/relationships/image" Target="../media/image4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Relationship Id="rId5" Type="http://schemas.openxmlformats.org/officeDocument/2006/relationships/image" Target="../media/image4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5.png"/><Relationship Id="rId4" Type="http://schemas.openxmlformats.org/officeDocument/2006/relationships/image" Target="../media/image54.png"/><Relationship Id="rId5" Type="http://schemas.openxmlformats.org/officeDocument/2006/relationships/image" Target="../media/image5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1.png"/><Relationship Id="rId4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6.png"/><Relationship Id="rId4" Type="http://schemas.openxmlformats.org/officeDocument/2006/relationships/hyperlink" Target="https://www.kaggle.com/datasets/alexteboul/diabetes-health-indicators-dataset" TargetMode="External"/><Relationship Id="rId5" Type="http://schemas.openxmlformats.org/officeDocument/2006/relationships/image" Target="../media/image4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3.png"/><Relationship Id="rId4" Type="http://schemas.openxmlformats.org/officeDocument/2006/relationships/image" Target="../media/image5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6"/>
          <p:cNvGrpSpPr/>
          <p:nvPr/>
        </p:nvGrpSpPr>
        <p:grpSpPr>
          <a:xfrm rot="756538">
            <a:off x="-943408" y="-1494947"/>
            <a:ext cx="4574157" cy="3479412"/>
            <a:chOff x="1522650" y="1117750"/>
            <a:chExt cx="4574075" cy="3479350"/>
          </a:xfrm>
        </p:grpSpPr>
        <p:sp>
          <p:nvSpPr>
            <p:cNvPr id="244" name="Google Shape;244;p2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57388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 txBox="1"/>
          <p:nvPr>
            <p:ph type="ctrTitle"/>
          </p:nvPr>
        </p:nvSpPr>
        <p:spPr>
          <a:xfrm>
            <a:off x="713225" y="2205375"/>
            <a:ext cx="5468700" cy="16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Type 2 Diabetes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Risk Factor Analysis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26"/>
          <p:cNvSpPr txBox="1"/>
          <p:nvPr>
            <p:ph idx="1" type="subTitle"/>
          </p:nvPr>
        </p:nvSpPr>
        <p:spPr>
          <a:xfrm>
            <a:off x="713225" y="3885650"/>
            <a:ext cx="4125000" cy="4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Maggy Foote, Tim Mandel, Austin Vasque</a:t>
            </a:r>
            <a:r>
              <a:rPr lang="en"/>
              <a:t>z 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078775"/>
            <a:ext cx="4097001" cy="36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Education Levels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5"/>
          <p:cNvSpPr txBox="1"/>
          <p:nvPr/>
        </p:nvSpPr>
        <p:spPr>
          <a:xfrm>
            <a:off x="4817000" y="1154513"/>
            <a:ext cx="3005400" cy="3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Never attended school or only kindergarten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Grades 1- 8 (Elementary)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Grades 9-11 (Some high school)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Grade 12 or GED (High school graduate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College 1 year to 3 years (Some college)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College graduate or higher 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>
            <p:ph type="title"/>
          </p:nvPr>
        </p:nvSpPr>
        <p:spPr>
          <a:xfrm>
            <a:off x="719988" y="212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Age Range</a:t>
            </a:r>
            <a:endParaRPr b="1"/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506" y="919975"/>
            <a:ext cx="6188981" cy="42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Lifestyle Choices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125" y="1770675"/>
            <a:ext cx="2883114" cy="274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6000" y="1445325"/>
            <a:ext cx="2590900" cy="32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Lifestyle Choices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24" y="1133475"/>
            <a:ext cx="7011250" cy="347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Lifestyle Choices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789" y="1331050"/>
            <a:ext cx="3668236" cy="315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2425" y="1223212"/>
            <a:ext cx="2975075" cy="32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type="title"/>
          </p:nvPr>
        </p:nvSpPr>
        <p:spPr>
          <a:xfrm>
            <a:off x="719988" y="212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Risk Factors</a:t>
            </a:r>
            <a:endParaRPr b="1"/>
          </a:p>
        </p:txBody>
      </p:sp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925" y="785575"/>
            <a:ext cx="7766151" cy="3726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type="title"/>
          </p:nvPr>
        </p:nvSpPr>
        <p:spPr>
          <a:xfrm>
            <a:off x="719988" y="1151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Risk Factors</a:t>
            </a:r>
            <a:r>
              <a:rPr b="1" lang="en"/>
              <a:t>: </a:t>
            </a:r>
            <a:endParaRPr b="1"/>
          </a:p>
        </p:txBody>
      </p:sp>
      <p:pic>
        <p:nvPicPr>
          <p:cNvPr id="358" name="Google Shape;3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725" y="687875"/>
            <a:ext cx="4310780" cy="405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905" y="840275"/>
            <a:ext cx="3135890" cy="415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67" name="Google Shape;367;p4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68" name="Google Shape;368;p4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3"/>
          <p:cNvSpPr txBox="1"/>
          <p:nvPr>
            <p:ph type="title"/>
          </p:nvPr>
        </p:nvSpPr>
        <p:spPr>
          <a:xfrm>
            <a:off x="143750" y="1004775"/>
            <a:ext cx="369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Basic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Description </a:t>
            </a:r>
            <a:endParaRPr b="1"/>
          </a:p>
        </p:txBody>
      </p:sp>
      <p:pic>
        <p:nvPicPr>
          <p:cNvPr id="375" name="Google Shape;3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700" y="822300"/>
            <a:ext cx="3694496" cy="4150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4"/>
          <p:cNvSpPr txBox="1"/>
          <p:nvPr>
            <p:ph type="title"/>
          </p:nvPr>
        </p:nvSpPr>
        <p:spPr>
          <a:xfrm>
            <a:off x="5005125" y="1373175"/>
            <a:ext cx="248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Numeric Correlation </a:t>
            </a:r>
            <a:endParaRPr b="1"/>
          </a:p>
        </p:txBody>
      </p:sp>
      <p:pic>
        <p:nvPicPr>
          <p:cNvPr id="381" name="Google Shape;3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83749"/>
            <a:ext cx="3781900" cy="44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7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project</a:t>
            </a:r>
            <a:endParaRPr/>
          </a:p>
        </p:txBody>
      </p:sp>
      <p:sp>
        <p:nvSpPr>
          <p:cNvPr id="255" name="Google Shape;255;p27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56" name="Google Shape;256;p27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257" name="Google Shape;257;p2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50" y="867225"/>
            <a:ext cx="7753223" cy="4150824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5"/>
          <p:cNvSpPr txBox="1"/>
          <p:nvPr/>
        </p:nvSpPr>
        <p:spPr>
          <a:xfrm>
            <a:off x="1806150" y="188700"/>
            <a:ext cx="54276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F8195"/>
                </a:solidFill>
                <a:latin typeface="Space Grotesk"/>
                <a:ea typeface="Space Grotesk"/>
                <a:cs typeface="Space Grotesk"/>
                <a:sym typeface="Space Grotesk"/>
              </a:rPr>
              <a:t>Correlation Heat Map </a:t>
            </a:r>
            <a:endParaRPr b="1" sz="2400">
              <a:solidFill>
                <a:srgbClr val="5F819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6"/>
          <p:cNvSpPr txBox="1"/>
          <p:nvPr/>
        </p:nvSpPr>
        <p:spPr>
          <a:xfrm>
            <a:off x="521175" y="1356825"/>
            <a:ext cx="29742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5F8195"/>
                </a:solidFill>
                <a:latin typeface="Space Grotesk"/>
                <a:ea typeface="Space Grotesk"/>
                <a:cs typeface="Space Grotesk"/>
                <a:sym typeface="Space Grotesk"/>
              </a:rPr>
              <a:t>Single Correlation Heat Map</a:t>
            </a:r>
            <a:r>
              <a:rPr b="1" lang="en" sz="2400">
                <a:solidFill>
                  <a:srgbClr val="5F8195"/>
                </a:solidFill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endParaRPr b="1" sz="2400">
              <a:solidFill>
                <a:srgbClr val="5F8195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F819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93" name="Google Shape;39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050" y="53925"/>
            <a:ext cx="3998225" cy="478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7"/>
          <p:cNvSpPr txBox="1"/>
          <p:nvPr>
            <p:ph type="title"/>
          </p:nvPr>
        </p:nvSpPr>
        <p:spPr>
          <a:xfrm>
            <a:off x="719988" y="1151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Alternative Visualization</a:t>
            </a:r>
            <a:endParaRPr b="1"/>
          </a:p>
        </p:txBody>
      </p:sp>
      <p:pic>
        <p:nvPicPr>
          <p:cNvPr id="399" name="Google Shape;399;p47"/>
          <p:cNvPicPr preferRelativeResize="0"/>
          <p:nvPr/>
        </p:nvPicPr>
        <p:blipFill rotWithShape="1">
          <a:blip r:embed="rId3">
            <a:alphaModFix/>
          </a:blip>
          <a:srcRect b="0" l="0" r="0" t="-1874"/>
          <a:stretch/>
        </p:blipFill>
        <p:spPr>
          <a:xfrm>
            <a:off x="1401400" y="687875"/>
            <a:ext cx="6254525" cy="415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48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</a:t>
            </a:r>
            <a:endParaRPr/>
          </a:p>
        </p:txBody>
      </p:sp>
      <p:grpSp>
        <p:nvGrpSpPr>
          <p:cNvPr id="406" name="Google Shape;406;p48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07" name="Google Shape;407;p4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Seaborn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9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0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Deep-Dive</a:t>
            </a:r>
            <a:endParaRPr/>
          </a:p>
        </p:txBody>
      </p:sp>
      <p:sp>
        <p:nvSpPr>
          <p:cNvPr id="421" name="Google Shape;421;p50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22" name="Google Shape;422;p50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23" name="Google Shape;423;p5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Mitigating Factors</a:t>
            </a:r>
            <a:endParaRPr/>
          </a:p>
        </p:txBody>
      </p:sp>
      <p:pic>
        <p:nvPicPr>
          <p:cNvPr id="430" name="Google Shape;43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025" y="1521975"/>
            <a:ext cx="6629400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Cholesterol in Relation to Diabetes</a:t>
            </a:r>
            <a:endParaRPr/>
          </a:p>
        </p:txBody>
      </p:sp>
      <p:pic>
        <p:nvPicPr>
          <p:cNvPr id="436" name="Google Shape;43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5350" y="1083828"/>
            <a:ext cx="4490624" cy="352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50" y="1720825"/>
            <a:ext cx="4322199" cy="14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HC in Relation to Diabetes by Sex</a:t>
            </a:r>
            <a:endParaRPr/>
          </a:p>
        </p:txBody>
      </p:sp>
      <p:pic>
        <p:nvPicPr>
          <p:cNvPr id="443" name="Google Shape;44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125" y="1017725"/>
            <a:ext cx="503331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22375"/>
            <a:ext cx="2714325" cy="780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Cholesterol by 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525" y="1017725"/>
            <a:ext cx="677477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46188" y="3799567"/>
            <a:ext cx="3480197" cy="150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614343" y="2882625"/>
            <a:ext cx="3471821" cy="1734078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8"/>
          <p:cNvSpPr txBox="1"/>
          <p:nvPr/>
        </p:nvSpPr>
        <p:spPr>
          <a:xfrm>
            <a:off x="782200" y="658950"/>
            <a:ext cx="6377400" cy="35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"/>
              <a:buChar char="●"/>
            </a:pPr>
            <a:r>
              <a:rPr lang="en" sz="22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Determine the correlation between </a:t>
            </a:r>
            <a:r>
              <a:rPr lang="en" sz="22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health</a:t>
            </a:r>
            <a:r>
              <a:rPr lang="en" sz="22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risk factors and Type 2 Diabetes </a:t>
            </a:r>
            <a:endParaRPr sz="22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"/>
              <a:buChar char="●"/>
            </a:pPr>
            <a:r>
              <a:rPr lang="en" sz="22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Delve further into risk factors with the highest correlation to determine how they interact with other risk factors </a:t>
            </a:r>
            <a:endParaRPr sz="22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HC in Relation to Diabetes by Age</a:t>
            </a:r>
            <a:endParaRPr/>
          </a:p>
        </p:txBody>
      </p:sp>
      <p:pic>
        <p:nvPicPr>
          <p:cNvPr id="456" name="Google Shape;45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075" y="1017725"/>
            <a:ext cx="677477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6"/>
          <p:cNvSpPr txBox="1"/>
          <p:nvPr>
            <p:ph type="title"/>
          </p:nvPr>
        </p:nvSpPr>
        <p:spPr>
          <a:xfrm>
            <a:off x="668250" y="82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HC in Relation to Diabetes by Income</a:t>
            </a:r>
            <a:endParaRPr/>
          </a:p>
        </p:txBody>
      </p:sp>
      <p:pic>
        <p:nvPicPr>
          <p:cNvPr id="462" name="Google Shape;46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50" y="963125"/>
            <a:ext cx="506355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6300" y="963125"/>
            <a:ext cx="376530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7"/>
          <p:cNvSpPr txBox="1"/>
          <p:nvPr>
            <p:ph type="title"/>
          </p:nvPr>
        </p:nvSpPr>
        <p:spPr>
          <a:xfrm>
            <a:off x="300000" y="0"/>
            <a:ext cx="810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Blood Pressure in Relation to Diabetes</a:t>
            </a:r>
            <a:endParaRPr/>
          </a:p>
        </p:txBody>
      </p:sp>
      <p:pic>
        <p:nvPicPr>
          <p:cNvPr id="469" name="Google Shape;46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25" y="572700"/>
            <a:ext cx="5094634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50" y="4393663"/>
            <a:ext cx="6057900" cy="4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BP in Relation to Diabetes By Sex</a:t>
            </a:r>
            <a:endParaRPr/>
          </a:p>
        </p:txBody>
      </p:sp>
      <p:pic>
        <p:nvPicPr>
          <p:cNvPr id="476" name="Google Shape;47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075" y="1197954"/>
            <a:ext cx="4837402" cy="3399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400" y="2469263"/>
            <a:ext cx="286702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BP in Relation to Diabetes by Age</a:t>
            </a:r>
            <a:endParaRPr/>
          </a:p>
        </p:txBody>
      </p:sp>
      <p:pic>
        <p:nvPicPr>
          <p:cNvPr id="483" name="Google Shape;48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50" y="1017725"/>
            <a:ext cx="432875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0925" y="1017725"/>
            <a:ext cx="42206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/>
          <p:nvPr>
            <p:ph type="title"/>
          </p:nvPr>
        </p:nvSpPr>
        <p:spPr>
          <a:xfrm>
            <a:off x="720000" y="445025"/>
            <a:ext cx="789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BP in Relation to </a:t>
            </a:r>
            <a:r>
              <a:rPr lang="en"/>
              <a:t>Diabetes</a:t>
            </a:r>
            <a:r>
              <a:rPr lang="en"/>
              <a:t> by Income</a:t>
            </a:r>
            <a:endParaRPr/>
          </a:p>
        </p:txBody>
      </p:sp>
      <p:pic>
        <p:nvPicPr>
          <p:cNvPr id="490" name="Google Shape;49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35980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525" y="1170125"/>
            <a:ext cx="4262076" cy="37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97" name="Google Shape;497;p61"/>
          <p:cNvSpPr txBox="1"/>
          <p:nvPr>
            <p:ph idx="1" type="body"/>
          </p:nvPr>
        </p:nvSpPr>
        <p:spPr>
          <a:xfrm>
            <a:off x="720000" y="1090207"/>
            <a:ext cx="7704000" cy="21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High Cholesterol and High Blood Pressure are both significant factors in diabetes diagnoses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Both factors are remarkably similar when compared to other extraneous factors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Both factors worsen with age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Both factors are not greatly impacted by income</a:t>
            </a:r>
            <a:endParaRPr sz="2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6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Deep-Dive</a:t>
            </a:r>
            <a:endParaRPr/>
          </a:p>
        </p:txBody>
      </p:sp>
      <p:sp>
        <p:nvSpPr>
          <p:cNvPr id="504" name="Google Shape;504;p6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05" name="Google Shape;505;p6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506" name="Google Shape;506;p6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63"/>
          <p:cNvPicPr preferRelativeResize="0"/>
          <p:nvPr/>
        </p:nvPicPr>
        <p:blipFill rotWithShape="1">
          <a:blip r:embed="rId3">
            <a:alphaModFix/>
          </a:blip>
          <a:srcRect b="0" l="0" r="0" t="51150"/>
          <a:stretch/>
        </p:blipFill>
        <p:spPr>
          <a:xfrm>
            <a:off x="461450" y="164350"/>
            <a:ext cx="3255725" cy="251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63"/>
          <p:cNvPicPr preferRelativeResize="0"/>
          <p:nvPr/>
        </p:nvPicPr>
        <p:blipFill rotWithShape="1">
          <a:blip r:embed="rId3">
            <a:alphaModFix/>
          </a:blip>
          <a:srcRect b="51150" l="0" r="0" t="0"/>
          <a:stretch/>
        </p:blipFill>
        <p:spPr>
          <a:xfrm>
            <a:off x="4646100" y="164350"/>
            <a:ext cx="3255725" cy="251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4" name="Google Shape;514;p63"/>
          <p:cNvCxnSpPr/>
          <p:nvPr/>
        </p:nvCxnSpPr>
        <p:spPr>
          <a:xfrm flipH="1" rot="10800000">
            <a:off x="3059500" y="1588925"/>
            <a:ext cx="3916800" cy="3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p63"/>
          <p:cNvSpPr/>
          <p:nvPr/>
        </p:nvSpPr>
        <p:spPr>
          <a:xfrm>
            <a:off x="2171900" y="953325"/>
            <a:ext cx="725004" cy="1226703"/>
          </a:xfrm>
          <a:custGeom>
            <a:rect b="b" l="l" r="r" t="t"/>
            <a:pathLst>
              <a:path extrusionOk="0" h="50409" w="29592">
                <a:moveTo>
                  <a:pt x="24566" y="0"/>
                </a:moveTo>
                <a:cubicBezTo>
                  <a:pt x="20477" y="4483"/>
                  <a:pt x="-215" y="18919"/>
                  <a:pt x="31" y="26900"/>
                </a:cubicBezTo>
                <a:cubicBezTo>
                  <a:pt x="278" y="34881"/>
                  <a:pt x="21118" y="43996"/>
                  <a:pt x="26045" y="47888"/>
                </a:cubicBezTo>
                <a:cubicBezTo>
                  <a:pt x="30972" y="51780"/>
                  <a:pt x="29001" y="49858"/>
                  <a:pt x="29592" y="50252"/>
                </a:cubicBezTo>
              </a:path>
            </a:pathLst>
          </a:cu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6" name="Google Shape;516;p63"/>
          <p:cNvSpPr/>
          <p:nvPr/>
        </p:nvSpPr>
        <p:spPr>
          <a:xfrm rot="292998">
            <a:off x="6188778" y="883965"/>
            <a:ext cx="870798" cy="1296554"/>
          </a:xfrm>
          <a:custGeom>
            <a:rect b="b" l="l" r="r" t="t"/>
            <a:pathLst>
              <a:path extrusionOk="0" h="50409" w="29592">
                <a:moveTo>
                  <a:pt x="24566" y="0"/>
                </a:moveTo>
                <a:cubicBezTo>
                  <a:pt x="20477" y="4483"/>
                  <a:pt x="-215" y="18919"/>
                  <a:pt x="31" y="26900"/>
                </a:cubicBezTo>
                <a:cubicBezTo>
                  <a:pt x="278" y="34881"/>
                  <a:pt x="21118" y="43996"/>
                  <a:pt x="26045" y="47888"/>
                </a:cubicBezTo>
                <a:cubicBezTo>
                  <a:pt x="30972" y="51780"/>
                  <a:pt x="29001" y="49858"/>
                  <a:pt x="29592" y="50252"/>
                </a:cubicBezTo>
              </a:path>
            </a:pathLst>
          </a:cu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17" name="Google Shape;517;p63"/>
          <p:cNvPicPr preferRelativeResize="0"/>
          <p:nvPr/>
        </p:nvPicPr>
        <p:blipFill rotWithShape="1">
          <a:blip r:embed="rId4">
            <a:alphaModFix/>
          </a:blip>
          <a:srcRect b="0" l="0" r="6846" t="59499"/>
          <a:stretch/>
        </p:blipFill>
        <p:spPr>
          <a:xfrm>
            <a:off x="140825" y="2896900"/>
            <a:ext cx="4059600" cy="17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63"/>
          <p:cNvPicPr preferRelativeResize="0"/>
          <p:nvPr/>
        </p:nvPicPr>
        <p:blipFill rotWithShape="1">
          <a:blip r:embed="rId4">
            <a:alphaModFix/>
          </a:blip>
          <a:srcRect b="53165" l="0" r="0" t="6334"/>
          <a:stretch/>
        </p:blipFill>
        <p:spPr>
          <a:xfrm>
            <a:off x="4594375" y="2896900"/>
            <a:ext cx="4059600" cy="18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63"/>
          <p:cNvSpPr txBox="1"/>
          <p:nvPr/>
        </p:nvSpPr>
        <p:spPr>
          <a:xfrm>
            <a:off x="1367175" y="3606350"/>
            <a:ext cx="421200" cy="9873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20" name="Google Shape;520;p63"/>
          <p:cNvSpPr txBox="1"/>
          <p:nvPr/>
        </p:nvSpPr>
        <p:spPr>
          <a:xfrm>
            <a:off x="5750975" y="3680250"/>
            <a:ext cx="384300" cy="9873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4"/>
          <p:cNvSpPr txBox="1"/>
          <p:nvPr>
            <p:ph type="title"/>
          </p:nvPr>
        </p:nvSpPr>
        <p:spPr>
          <a:xfrm>
            <a:off x="4298450" y="34885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BMI with Age and Sex</a:t>
            </a:r>
            <a:endParaRPr/>
          </a:p>
        </p:txBody>
      </p:sp>
      <p:pic>
        <p:nvPicPr>
          <p:cNvPr id="526" name="Google Shape;526;p64"/>
          <p:cNvPicPr preferRelativeResize="0"/>
          <p:nvPr/>
        </p:nvPicPr>
        <p:blipFill rotWithShape="1">
          <a:blip r:embed="rId3">
            <a:alphaModFix/>
          </a:blip>
          <a:srcRect b="-1741" l="-123370" r="123370" t="-70672"/>
          <a:stretch/>
        </p:blipFill>
        <p:spPr>
          <a:xfrm>
            <a:off x="304800" y="304800"/>
            <a:ext cx="292112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3700" y="193375"/>
            <a:ext cx="1595450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00" y="193375"/>
            <a:ext cx="1466850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800" y="2711650"/>
            <a:ext cx="1504950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43700" y="2711650"/>
            <a:ext cx="1595450" cy="233362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4"/>
          <p:cNvSpPr/>
          <p:nvPr/>
        </p:nvSpPr>
        <p:spPr>
          <a:xfrm>
            <a:off x="384275" y="3591575"/>
            <a:ext cx="3510300" cy="6948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32" name="Google Shape;532;p64"/>
          <p:cNvSpPr/>
          <p:nvPr/>
        </p:nvSpPr>
        <p:spPr>
          <a:xfrm>
            <a:off x="384275" y="1083550"/>
            <a:ext cx="3510300" cy="6948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33" name="Google Shape;533;p64"/>
          <p:cNvSpPr/>
          <p:nvPr/>
        </p:nvSpPr>
        <p:spPr>
          <a:xfrm>
            <a:off x="3414225" y="1086350"/>
            <a:ext cx="480300" cy="687300"/>
          </a:xfrm>
          <a:prstGeom prst="rect">
            <a:avLst/>
          </a:prstGeom>
          <a:noFill/>
          <a:ln cap="flat" cmpd="sng" w="2857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34" name="Google Shape;534;p64"/>
          <p:cNvSpPr/>
          <p:nvPr/>
        </p:nvSpPr>
        <p:spPr>
          <a:xfrm>
            <a:off x="3414225" y="3595325"/>
            <a:ext cx="480300" cy="687300"/>
          </a:xfrm>
          <a:prstGeom prst="rect">
            <a:avLst/>
          </a:prstGeom>
          <a:noFill/>
          <a:ln cap="flat" cmpd="sng" w="2857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35" name="Google Shape;535;p64"/>
          <p:cNvSpPr/>
          <p:nvPr/>
        </p:nvSpPr>
        <p:spPr>
          <a:xfrm>
            <a:off x="1271100" y="3595325"/>
            <a:ext cx="480300" cy="687300"/>
          </a:xfrm>
          <a:prstGeom prst="rect">
            <a:avLst/>
          </a:prstGeom>
          <a:noFill/>
          <a:ln cap="flat" cmpd="sng" w="2857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36" name="Google Shape;536;p64"/>
          <p:cNvSpPr/>
          <p:nvPr/>
        </p:nvSpPr>
        <p:spPr>
          <a:xfrm>
            <a:off x="1271100" y="1086350"/>
            <a:ext cx="480300" cy="687300"/>
          </a:xfrm>
          <a:prstGeom prst="rect">
            <a:avLst/>
          </a:prstGeom>
          <a:noFill/>
          <a:ln cap="flat" cmpd="sng" w="2857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9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dataset </a:t>
            </a:r>
            <a:endParaRPr/>
          </a:p>
        </p:txBody>
      </p:sp>
      <p:sp>
        <p:nvSpPr>
          <p:cNvPr id="272" name="Google Shape;272;p29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73" name="Google Shape;273;p29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274" name="Google Shape;274;p2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5"/>
          <p:cNvSpPr txBox="1"/>
          <p:nvPr>
            <p:ph type="title"/>
          </p:nvPr>
        </p:nvSpPr>
        <p:spPr>
          <a:xfrm>
            <a:off x="1339500" y="0"/>
            <a:ext cx="6465000" cy="11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Stats of the stats</a:t>
            </a:r>
            <a:endParaRPr/>
          </a:p>
        </p:txBody>
      </p:sp>
      <p:pic>
        <p:nvPicPr>
          <p:cNvPr id="542" name="Google Shape;54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500" y="1690300"/>
            <a:ext cx="2724150" cy="6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00" y="1015175"/>
            <a:ext cx="1866900" cy="638175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65"/>
          <p:cNvSpPr txBox="1"/>
          <p:nvPr/>
        </p:nvSpPr>
        <p:spPr>
          <a:xfrm>
            <a:off x="4522725" y="1086350"/>
            <a:ext cx="4123800" cy="3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 u="sng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Anderson-Darling</a:t>
            </a: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test is used to assess whether a sample from a particular distribution follow a normal distribution. It is particularly useful when dealing with non-parametric data. BMI would be considered non-parametric in nature due to its large number of outliers.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Kruskal-Wallis</a:t>
            </a: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test helps determine whether there are statistically significant differences in the central tendency of the continuous variable(BMI) across age groups.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This test is suitable because: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Non-parametric Nature: not normally distributed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Ordinal Data: continuous data (BMI)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3 or more Independent Groups: the age groups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45" name="Google Shape;545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325" y="2335250"/>
            <a:ext cx="3943600" cy="251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51" name="Google Shape;551;p66"/>
          <p:cNvSpPr txBox="1"/>
          <p:nvPr>
            <p:ph idx="1" type="body"/>
          </p:nvPr>
        </p:nvSpPr>
        <p:spPr>
          <a:xfrm>
            <a:off x="720000" y="1090207"/>
            <a:ext cx="7704000" cy="21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BMI related to Age</a:t>
            </a:r>
            <a:r>
              <a:rPr lang="en" sz="2000"/>
              <a:t> and Sex are great predictors on an individual’s </a:t>
            </a:r>
            <a:r>
              <a:rPr lang="en" sz="2000"/>
              <a:t>likelihood</a:t>
            </a:r>
            <a:r>
              <a:rPr lang="en" sz="2000"/>
              <a:t> of being diabetes positive or negative. 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Helpful considering BMI in itself is a limited factor [</a:t>
            </a:r>
            <a:r>
              <a:rPr lang="en" sz="1800"/>
              <a:t>Height</a:t>
            </a:r>
            <a:r>
              <a:rPr lang="en" sz="2000"/>
              <a:t> </a:t>
            </a:r>
            <a:r>
              <a:rPr lang="en" sz="1100"/>
              <a:t>x</a:t>
            </a:r>
            <a:r>
              <a:rPr lang="en" sz="2000"/>
              <a:t> </a:t>
            </a:r>
            <a:r>
              <a:rPr lang="en" sz="1800"/>
              <a:t>Weight</a:t>
            </a:r>
            <a:r>
              <a:rPr lang="en" sz="2000"/>
              <a:t>]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Factors worsen with age as well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Women generally have higher variability with parameters. How significant these differences are would require a further dive</a:t>
            </a:r>
            <a:endParaRPr sz="2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67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</a:t>
            </a:r>
            <a:endParaRPr/>
          </a:p>
        </p:txBody>
      </p:sp>
      <p:grpSp>
        <p:nvGrpSpPr>
          <p:cNvPr id="558" name="Google Shape;558;p67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559" name="Google Shape;559;p6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6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8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68"/>
          <p:cNvSpPr txBox="1"/>
          <p:nvPr>
            <p:ph idx="2" type="title"/>
          </p:nvPr>
        </p:nvSpPr>
        <p:spPr>
          <a:xfrm>
            <a:off x="4047175" y="662300"/>
            <a:ext cx="4236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iPy Widgets </a:t>
            </a:r>
            <a:endParaRPr/>
          </a:p>
        </p:txBody>
      </p:sp>
      <p:pic>
        <p:nvPicPr>
          <p:cNvPr id="567" name="Google Shape;567;p68"/>
          <p:cNvPicPr preferRelativeResize="0"/>
          <p:nvPr/>
        </p:nvPicPr>
        <p:blipFill rotWithShape="1">
          <a:blip r:embed="rId3">
            <a:alphaModFix/>
          </a:blip>
          <a:srcRect b="0" l="862" r="0" t="0"/>
          <a:stretch/>
        </p:blipFill>
        <p:spPr>
          <a:xfrm>
            <a:off x="192150" y="1011625"/>
            <a:ext cx="3709999" cy="343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775" y="615249"/>
            <a:ext cx="1966027" cy="39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68"/>
          <p:cNvPicPr preferRelativeResize="0"/>
          <p:nvPr/>
        </p:nvPicPr>
        <p:blipFill rotWithShape="1">
          <a:blip r:embed="rId5">
            <a:alphaModFix/>
          </a:blip>
          <a:srcRect b="718" l="14366" r="2687" t="46438"/>
          <a:stretch/>
        </p:blipFill>
        <p:spPr>
          <a:xfrm>
            <a:off x="5076950" y="2129825"/>
            <a:ext cx="2815625" cy="271807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68"/>
          <p:cNvSpPr txBox="1"/>
          <p:nvPr/>
        </p:nvSpPr>
        <p:spPr>
          <a:xfrm>
            <a:off x="147800" y="583825"/>
            <a:ext cx="3835500" cy="1411500"/>
          </a:xfrm>
          <a:prstGeom prst="rect">
            <a:avLst/>
          </a:prstGeom>
          <a:noFill/>
          <a:ln cap="flat" cmpd="sng" w="9525">
            <a:solidFill>
              <a:srgbClr val="212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cxnSp>
        <p:nvCxnSpPr>
          <p:cNvPr id="571" name="Google Shape;571;p68"/>
          <p:cNvCxnSpPr/>
          <p:nvPr/>
        </p:nvCxnSpPr>
        <p:spPr>
          <a:xfrm flipH="1">
            <a:off x="783250" y="406450"/>
            <a:ext cx="894300" cy="12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2" name="Google Shape;572;p68"/>
          <p:cNvSpPr txBox="1"/>
          <p:nvPr/>
        </p:nvSpPr>
        <p:spPr>
          <a:xfrm>
            <a:off x="1611050" y="229150"/>
            <a:ext cx="13227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Widget</a:t>
            </a:r>
            <a:endParaRPr sz="10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9"/>
          <p:cNvSpPr txBox="1"/>
          <p:nvPr/>
        </p:nvSpPr>
        <p:spPr>
          <a:xfrm>
            <a:off x="4047175" y="2098775"/>
            <a:ext cx="3835500" cy="539400"/>
          </a:xfrm>
          <a:prstGeom prst="rect">
            <a:avLst/>
          </a:prstGeom>
          <a:noFill/>
          <a:ln cap="flat" cmpd="sng" w="9525">
            <a:solidFill>
              <a:srgbClr val="212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https://ipywidgets.readthedocs.io/en/stable/examples/Widget%20List.html</a:t>
            </a:r>
            <a:endParaRPr b="1"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578" name="Google Shape;578;p69"/>
          <p:cNvSpPr txBox="1"/>
          <p:nvPr>
            <p:ph idx="2" type="title"/>
          </p:nvPr>
        </p:nvSpPr>
        <p:spPr>
          <a:xfrm>
            <a:off x="4047175" y="662300"/>
            <a:ext cx="4236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iPy Widgets </a:t>
            </a:r>
            <a:endParaRPr/>
          </a:p>
        </p:txBody>
      </p:sp>
      <p:pic>
        <p:nvPicPr>
          <p:cNvPr id="579" name="Google Shape;579;p69"/>
          <p:cNvPicPr preferRelativeResize="0"/>
          <p:nvPr/>
        </p:nvPicPr>
        <p:blipFill rotWithShape="1">
          <a:blip r:embed="rId3">
            <a:alphaModFix/>
          </a:blip>
          <a:srcRect b="87779" l="0" r="74000" t="0"/>
          <a:stretch/>
        </p:blipFill>
        <p:spPr>
          <a:xfrm>
            <a:off x="189350" y="189250"/>
            <a:ext cx="1318224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69"/>
          <p:cNvPicPr preferRelativeResize="0"/>
          <p:nvPr/>
        </p:nvPicPr>
        <p:blipFill rotWithShape="1">
          <a:blip r:embed="rId3">
            <a:alphaModFix/>
          </a:blip>
          <a:srcRect b="0" l="0" r="36688" t="77180"/>
          <a:stretch/>
        </p:blipFill>
        <p:spPr>
          <a:xfrm>
            <a:off x="189350" y="532075"/>
            <a:ext cx="3690450" cy="6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69"/>
          <p:cNvPicPr preferRelativeResize="0"/>
          <p:nvPr/>
        </p:nvPicPr>
        <p:blipFill rotWithShape="1">
          <a:blip r:embed="rId4">
            <a:alphaModFix/>
          </a:blip>
          <a:srcRect b="71659" l="2403" r="39548" t="0"/>
          <a:stretch/>
        </p:blipFill>
        <p:spPr>
          <a:xfrm>
            <a:off x="189350" y="1862125"/>
            <a:ext cx="2862749" cy="77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69"/>
          <p:cNvPicPr preferRelativeResize="0"/>
          <p:nvPr/>
        </p:nvPicPr>
        <p:blipFill rotWithShape="1">
          <a:blip r:embed="rId4">
            <a:alphaModFix/>
          </a:blip>
          <a:srcRect b="0" l="0" r="57339" t="37745"/>
          <a:stretch/>
        </p:blipFill>
        <p:spPr>
          <a:xfrm>
            <a:off x="189350" y="3088975"/>
            <a:ext cx="2862749" cy="13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954186" y="3222463"/>
            <a:ext cx="2933602" cy="15926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0"/>
          <p:cNvSpPr txBox="1"/>
          <p:nvPr/>
        </p:nvSpPr>
        <p:spPr>
          <a:xfrm>
            <a:off x="934950" y="794100"/>
            <a:ext cx="6377400" cy="35553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4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Self reported data collected via phone survey called the Behavioral Risk Factor </a:t>
            </a: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Surveillance</a:t>
            </a: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System conducted by the CDC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Collected in 2015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Contains information on 22 risk factors with 70,691 entries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Data source </a:t>
            </a:r>
            <a:r>
              <a:rPr lang="en" sz="1700" u="sng">
                <a:solidFill>
                  <a:schemeClr val="hlink"/>
                </a:solidFill>
                <a:latin typeface="Space Grotesk Medium"/>
                <a:ea typeface="Space Grotesk Medium"/>
                <a:cs typeface="Space Grotesk Medium"/>
                <a:sym typeface="Space Grotesk Medium"/>
                <a:hlinkClick r:id="rId4"/>
              </a:rPr>
              <a:t>found here</a:t>
            </a: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.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282" name="Google Shape;28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4925"/>
            <a:ext cx="2605901" cy="112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/>
        </p:nvSpPr>
        <p:spPr>
          <a:xfrm>
            <a:off x="925975" y="865650"/>
            <a:ext cx="6377400" cy="35553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4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Most data is stored as a binary value (1 for yes, 0 for no)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All other data is categorical, with the exception of BMI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Data set consists of 50% diagnosed diabetics </a:t>
            </a:r>
            <a:endParaRPr sz="1550"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pace Grotesk Medium"/>
              <a:buChar char="●"/>
            </a:pPr>
            <a:r>
              <a:rPr lang="en" sz="17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and 50% non-diabetics, 35,346 total entries per category </a:t>
            </a:r>
            <a:endParaRPr sz="170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288" name="Google Shape;2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925"/>
            <a:ext cx="3019248" cy="130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909599" y="3089425"/>
            <a:ext cx="3005477" cy="146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2"/>
          <p:cNvSpPr txBox="1"/>
          <p:nvPr>
            <p:ph type="title"/>
          </p:nvPr>
        </p:nvSpPr>
        <p:spPr>
          <a:xfrm>
            <a:off x="4047175" y="2388500"/>
            <a:ext cx="4602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Demographics </a:t>
            </a:r>
            <a:endParaRPr/>
          </a:p>
        </p:txBody>
      </p:sp>
      <p:sp>
        <p:nvSpPr>
          <p:cNvPr id="296" name="Google Shape;296;p3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97" name="Google Shape;297;p3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298" name="Google Shape;298;p3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Sex</a:t>
            </a:r>
            <a:r>
              <a:rPr lang="en"/>
              <a:t> </a:t>
            </a:r>
            <a:endParaRPr/>
          </a:p>
        </p:txBody>
      </p:sp>
      <p:sp>
        <p:nvSpPr>
          <p:cNvPr id="305" name="Google Shape;305;p33"/>
          <p:cNvSpPr txBox="1"/>
          <p:nvPr>
            <p:ph idx="1" type="body"/>
          </p:nvPr>
        </p:nvSpPr>
        <p:spPr>
          <a:xfrm>
            <a:off x="6169750" y="1859925"/>
            <a:ext cx="4135800" cy="3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0: Male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1: Female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100" y="1017725"/>
            <a:ext cx="441856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Income Levels </a:t>
            </a:r>
            <a:endParaRPr b="1"/>
          </a:p>
        </p:txBody>
      </p:sp>
      <p:pic>
        <p:nvPicPr>
          <p:cNvPr id="312" name="Google Shape;3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400" y="979588"/>
            <a:ext cx="4758975" cy="40518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 txBox="1"/>
          <p:nvPr/>
        </p:nvSpPr>
        <p:spPr>
          <a:xfrm>
            <a:off x="1136200" y="1405000"/>
            <a:ext cx="3005400" cy="3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Less than $10,000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$10,000 to less than $15,000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$15,000 to less than $20,000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$20,000 to less than $25,000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$25,000 to less than $35,000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$35,000 to less than $50,000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$50,000 to less than $75,000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AutoNum type="arabicPeriod"/>
            </a:pPr>
            <a:r>
              <a:rPr b="1" lang="en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$75,000 or more</a:t>
            </a:r>
            <a:endParaRPr b="1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Migration Project Proposal by Slidesgo">
  <a:themeElements>
    <a:clrScheme name="Simple Light">
      <a:dk1>
        <a:srgbClr val="241160"/>
      </a:dk1>
      <a:lt1>
        <a:srgbClr val="FFFFFF"/>
      </a:lt1>
      <a:dk2>
        <a:srgbClr val="E2E4FC"/>
      </a:dk2>
      <a:lt2>
        <a:srgbClr val="8861F1"/>
      </a:lt2>
      <a:accent1>
        <a:srgbClr val="545EEA"/>
      </a:accent1>
      <a:accent2>
        <a:srgbClr val="0B9CDC"/>
      </a:accent2>
      <a:accent3>
        <a:srgbClr val="01CFE6"/>
      </a:accent3>
      <a:accent4>
        <a:srgbClr val="FFFFFF"/>
      </a:accent4>
      <a:accent5>
        <a:srgbClr val="FFFFFF"/>
      </a:accent5>
      <a:accent6>
        <a:srgbClr val="FFFFFF"/>
      </a:accent6>
      <a:hlink>
        <a:srgbClr val="24116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